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ec3950ae2846e7" /><Relationship Type="http://schemas.openxmlformats.org/officeDocument/2006/relationships/extended-properties" Target="/docProps/app.xml" Id="Rda469cfbd40540e2" /><Relationship Type="http://schemas.openxmlformats.org/officeDocument/2006/relationships/officeDocument" Target="/ppt/presentation.xml" Id="Re534b06ff01f4b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75403bd6764d0e"/>
  </p:sldMasterIdLst>
  <p:notesMasterIdLst>
    <p:notesMasterId xmlns:r="http://schemas.openxmlformats.org/officeDocument/2006/relationships" r:id="R029a14bcb4ed4bdd"/>
  </p:notesMasterIdLst>
  <p:sldIdLst>
    <p:sldId xmlns:r="http://schemas.openxmlformats.org/officeDocument/2006/relationships" id="256" r:id="R04358da297f74b2d"/>
    <p:sldId xmlns:r="http://schemas.openxmlformats.org/officeDocument/2006/relationships" id="257" r:id="Rc35f6e739c114929"/>
    <p:sldId xmlns:r="http://schemas.openxmlformats.org/officeDocument/2006/relationships" id="258" r:id="Rdd477cfb94d7415b"/>
    <p:sldId xmlns:r="http://schemas.openxmlformats.org/officeDocument/2006/relationships" id="259" r:id="R01c1d154e034401e"/>
    <p:sldId xmlns:r="http://schemas.openxmlformats.org/officeDocument/2006/relationships" id="260" r:id="R9e59dbc872ab4b62"/>
    <p:sldId xmlns:r="http://schemas.openxmlformats.org/officeDocument/2006/relationships" id="261" r:id="R081d6205fc364e5a"/>
    <p:sldId xmlns:r="http://schemas.openxmlformats.org/officeDocument/2006/relationships" id="262" r:id="R6f1515cecbbd450a"/>
    <p:sldId xmlns:r="http://schemas.openxmlformats.org/officeDocument/2006/relationships" id="263" r:id="Rc5a577fded584d34"/>
    <p:sldId xmlns:r="http://schemas.openxmlformats.org/officeDocument/2006/relationships" id="264" r:id="R8bca6e722cfb43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0d3c71aec744d0a" /><Relationship Type="http://schemas.openxmlformats.org/officeDocument/2006/relationships/slideMaster" Target="/ppt/slideMasters/slideMaster1.xml" Id="R6b75403bd6764d0e" /><Relationship Type="http://schemas.openxmlformats.org/officeDocument/2006/relationships/notesMaster" Target="/ppt/notesMasters/notesMaster1.xml" Id="R029a14bcb4ed4bdd" /><Relationship Type="http://schemas.openxmlformats.org/officeDocument/2006/relationships/presProps" Target="/ppt/presProps.xml" Id="Rfbc41574735b41a2" /><Relationship Type="http://schemas.openxmlformats.org/officeDocument/2006/relationships/tableStyles" Target="/ppt/tableStyles.xml" Id="Rd82e5332185844e0" /><Relationship Type="http://schemas.openxmlformats.org/officeDocument/2006/relationships/slide" Target="/ppt/slides/slide1.xml" Id="R04358da297f74b2d" /><Relationship Type="http://schemas.openxmlformats.org/officeDocument/2006/relationships/slide" Target="/ppt/slides/slide2.xml" Id="Rc35f6e739c114929" /><Relationship Type="http://schemas.openxmlformats.org/officeDocument/2006/relationships/slide" Target="/ppt/slides/slide3.xml" Id="Rdd477cfb94d7415b" /><Relationship Type="http://schemas.openxmlformats.org/officeDocument/2006/relationships/slide" Target="/ppt/slides/slide4.xml" Id="R01c1d154e034401e" /><Relationship Type="http://schemas.openxmlformats.org/officeDocument/2006/relationships/slide" Target="/ppt/slides/slide5.xml" Id="R9e59dbc872ab4b62" /><Relationship Type="http://schemas.openxmlformats.org/officeDocument/2006/relationships/slide" Target="/ppt/slides/slide6.xml" Id="R081d6205fc364e5a" /><Relationship Type="http://schemas.openxmlformats.org/officeDocument/2006/relationships/slide" Target="/ppt/slides/slide7.xml" Id="R6f1515cecbbd450a" /><Relationship Type="http://schemas.openxmlformats.org/officeDocument/2006/relationships/slide" Target="/ppt/slides/slide8.xml" Id="Rc5a577fded584d34" /><Relationship Type="http://schemas.openxmlformats.org/officeDocument/2006/relationships/slide" Target="/ppt/slides/slide9.xml" Id="R8bca6e722cfb43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94fd242445746c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e26db7cd214561" /><Relationship Type="http://schemas.openxmlformats.org/officeDocument/2006/relationships/notesMaster" Target="/ppt/notesMasters/notesMaster1.xml" Id="Rad13f0c6232a4bd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1b2ec6ab6f49ee" /><Relationship Type="http://schemas.openxmlformats.org/officeDocument/2006/relationships/notesMaster" Target="/ppt/notesMasters/notesMaster1.xml" Id="R32a1c564921c42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7beb7a507d4c87" /><Relationship Type="http://schemas.openxmlformats.org/officeDocument/2006/relationships/notesMaster" Target="/ppt/notesMasters/notesMaster1.xml" Id="R4a84fc77e48a45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e268b778004e87" /><Relationship Type="http://schemas.openxmlformats.org/officeDocument/2006/relationships/notesMaster" Target="/ppt/notesMasters/notesMaster1.xml" Id="Rc26872f5661142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0bdcc46db744cab" /><Relationship Type="http://schemas.openxmlformats.org/officeDocument/2006/relationships/notesMaster" Target="/ppt/notesMasters/notesMaster1.xml" Id="R0bf7a28f4afd4a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4530cf3756f4b04" /><Relationship Type="http://schemas.openxmlformats.org/officeDocument/2006/relationships/notesMaster" Target="/ppt/notesMasters/notesMaster1.xml" Id="Rb5db2859dead46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ca4f73a2664ae9" /><Relationship Type="http://schemas.openxmlformats.org/officeDocument/2006/relationships/notesMaster" Target="/ppt/notesMasters/notesMaster1.xml" Id="R7d9b2e5bcf544c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e88666597c94c56" /><Relationship Type="http://schemas.openxmlformats.org/officeDocument/2006/relationships/notesMaster" Target="/ppt/notesMasters/notesMaster1.xml" Id="R6debfea54fd44c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d80a26a824c40a6" /><Relationship Type="http://schemas.openxmlformats.org/officeDocument/2006/relationships/notesMaster" Target="/ppt/notesMasters/notesMaster1.xml" Id="Rea62686ea69d4a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question. Ask students to hold their answer until the end of class.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Amir Nasir, The Last Surgeon, Chapter 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Give students two quiet minutes. Save their predictions so they can revisit them during the exit ticket.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Amir Nasir, The Last Surgeon, Chapter 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work in pairs with the handout. Press them to classify evidence before evaluating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Amir Nasir, The Last Surgeon, Chapter 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students to read one sentence or detail aloud for each prompt. Ask how the details work together, not just what each detail means alone.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Amir Nasir, The Last Surgeon, Chapter 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Treat the words as hypotheses. Students may reject one if the chapter does not support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Amir Nasir, The Last Surgeon, Chapter 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connect actors. For example, a machine may produce the data while an insurer turns the data into a coverage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Amir Nasir, The Last Surgeon, Chapter 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Give students permission to move after hearing another argument. Ask movers to identify the evidence that changed their position.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Amir Nasir, The Last Surgeon, Chapter 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Choose two questions if time is short. Require students to refer to Chapter One rather than general AI examples.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Amir Nasir, The Last Surgeon, Chapter 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Collect the exit ticket or use it as the opening paragraph for a longer response.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Amir Nasir, The Last Surgeon, Chapter One.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e3ace8f1134a1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89b14bc91c4b85" /><Relationship Type="http://schemas.openxmlformats.org/officeDocument/2006/relationships/slideLayout" Target="/ppt/slideLayouts/slideLayout1.xml" Id="R154b8b289c15407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4b8b289c15407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4744c898e948b8" /><Relationship Type="http://schemas.openxmlformats.org/officeDocument/2006/relationships/image" Target="/ppt/media/image.jpeg" Id="R9ccb00847d304709" /><Relationship Type="http://schemas.openxmlformats.org/officeDocument/2006/relationships/notesSlide" Target="/ppt/notesSlides/notesSlide1.xml" Id="Re57650a9aebe40c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7edacd46744891" /><Relationship Type="http://schemas.openxmlformats.org/officeDocument/2006/relationships/notesSlide" Target="/ppt/notesSlides/notesSlide2.xml" Id="Raea97ab30b9a40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b0f806b1d841c2" /><Relationship Type="http://schemas.openxmlformats.org/officeDocument/2006/relationships/notesSlide" Target="/ppt/notesSlides/notesSlide3.xml" Id="R988a8ccb395b477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8cec8f78bd415f" /><Relationship Type="http://schemas.openxmlformats.org/officeDocument/2006/relationships/notesSlide" Target="/ppt/notesSlides/notesSlide4.xml" Id="R274d089e6b53408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e409776f8c40fd" /><Relationship Type="http://schemas.openxmlformats.org/officeDocument/2006/relationships/notesSlide" Target="/ppt/notesSlides/notesSlide5.xml" Id="R99b9013131e84cc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c43e96c9934494" /><Relationship Type="http://schemas.openxmlformats.org/officeDocument/2006/relationships/notesSlide" Target="/ppt/notesSlides/notesSlide6.xml" Id="R9fd2a2343b90422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f8ae8fecee4e77" /><Relationship Type="http://schemas.openxmlformats.org/officeDocument/2006/relationships/notesSlide" Target="/ppt/notesSlides/notesSlide7.xml" Id="Ra0d7f480884a4be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b95cc662774d39" /><Relationship Type="http://schemas.openxmlformats.org/officeDocument/2006/relationships/notesSlide" Target="/ppt/notesSlides/notesSlide8.xml" Id="R04776e0a2180402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d8ca8db144272" /><Relationship Type="http://schemas.openxmlformats.org/officeDocument/2006/relationships/notesSlide" Target="/ppt/notesSlides/notesSlide9.xml" Id="Rf60f290fa1684a8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4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35600F-763B-4DA4-9225-349754FA3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9D7C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9D7C6"/>
                </a:solidFill>
                <a:latin typeface="Arial"/>
                <a:ea typeface="Arial"/>
                <a:cs typeface="Arial"/>
              </a:rPr>
              <a:t>ONE-CLASS LESSON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606CF1-CC70-4D77-B93C-C5498B0B6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00125"/>
            <a:ext cx="5905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284"/>
          </a:bodyPr>
          <a:lstStyle xmlns:a="http://schemas.openxmlformats.org/drawingml/2006/main"/>
          <a:p xmlns:a="http://schemas.openxmlformats.org/drawingml/2006/main">
            <a:pPr>
              <a:defRPr sz="5100" b="0">
                <a:solidFill>
                  <a:srgbClr val="FBFCF9"/>
                </a:solidFill>
                <a:latin typeface="Georgia"/>
                <a:ea typeface="Georgia"/>
                <a:cs typeface="Georgia"/>
              </a:defRPr>
            </a:pPr>
            <a:r>
              <a:rPr sz="5100" b="0">
                <a:solidFill>
                  <a:srgbClr val="FBFCF9"/>
                </a:solidFill>
                <a:latin typeface="Georgia"/>
                <a:ea typeface="Georgia"/>
                <a:cs typeface="Georgia"/>
              </a:rPr>
              <a:t>The Last</a:t>
            </a:r>
          </a:p>
          <a:p xmlns:a="http://schemas.openxmlformats.org/drawingml/2006/main">
            <a:pPr>
              <a:defRPr sz="5100" b="0">
                <a:solidFill>
                  <a:srgbClr val="FBFCF9"/>
                </a:solidFill>
                <a:latin typeface="Georgia"/>
                <a:ea typeface="Georgia"/>
                <a:cs typeface="Georgia"/>
              </a:defRPr>
            </a:pPr>
            <a:r>
              <a:rPr sz="5100" b="0">
                <a:solidFill>
                  <a:srgbClr val="FBFCF9"/>
                </a:solidFill>
                <a:latin typeface="Georgia"/>
                <a:ea typeface="Georgia"/>
                <a:cs typeface="Georgia"/>
              </a:rPr>
              <a:t>Surgeon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E11AFD-62AF-4CED-A7D0-95144371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05125"/>
            <a:ext cx="6572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49D7C6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49D7C6"/>
                </a:solidFill>
                <a:latin typeface="Georgia"/>
                <a:ea typeface="Georgia"/>
                <a:cs typeface="Georgia"/>
              </a:rPr>
              <a:t>When machines outperform even highly trained professionals, what happens to human expertise, identity, and purpose?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6D52BE-FE17-4FC2-9B3D-8C1955607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57750"/>
            <a:ext cx="619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B8C6C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8C6CC"/>
                </a:solidFill>
                <a:latin typeface="Arial"/>
                <a:ea typeface="Arial"/>
                <a:cs typeface="Arial"/>
              </a:rPr>
              <a:t>A 50-60 minute discussion using the free first chapter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cb00847d304709"/>
          <a:stretch xmlns:a="http://schemas.openxmlformats.org/drawingml/2006/main"/>
        </p:blipFill>
        <p:spPr>
          <a:xfrm xmlns:a="http://schemas.openxmlformats.org/drawingml/2006/main">
            <a:off x="8429625" y="1020461"/>
            <a:ext cx="2571750" cy="385505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845CA5-FED2-4E09-BB69-DC708EB11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B8C6CC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8C6CC"/>
                </a:solidFill>
                <a:latin typeface="Arial"/>
                <a:ea typeface="Arial"/>
                <a:cs typeface="Arial"/>
              </a:rPr>
              <a:t>THE LAST SURGEON  |  CHAPTER ONE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5EEC6F-BD08-418B-8999-09D86797C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B8C6CC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B8C6CC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837376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2D0446-C41D-40B8-B9F3-BE70767DE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BEFORE READING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D27BA9-C8F2-40E2-AB72-494928ED0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295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17242C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7242C"/>
                </a:solidFill>
                <a:latin typeface="Georgia"/>
                <a:ea typeface="Georgia"/>
                <a:cs typeface="Georgia"/>
              </a:rPr>
              <a:t>Which profession will be hardest to automate?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A24A19-3017-46BB-B93D-D81BB3A5B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33625"/>
            <a:ext cx="4238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2625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Name one profession.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6F0554-5389-4921-AD14-41AE2D525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43250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C6B73"/>
                </a:solidFill>
                <a:latin typeface="Arial"/>
                <a:ea typeface="Arial"/>
                <a:cs typeface="Arial"/>
              </a:rPr>
              <a:t>Then name the specific human ability that protects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D5448C-8FAE-48B0-B7F1-5ECC2516C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52950"/>
            <a:ext cx="685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26A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26A4F"/>
                </a:solidFill>
                <a:latin typeface="Arial"/>
                <a:ea typeface="Arial"/>
                <a:cs typeface="Arial"/>
              </a:rPr>
              <a:t>Write two sentences. Do not discuss yet.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624176-D07A-4EB1-9F4C-48A9D7BE6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143125"/>
            <a:ext cx="1905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0" b="0">
                <a:solidFill>
                  <a:srgbClr val="157C79"/>
                </a:solidFill>
                <a:latin typeface="Georgia"/>
                <a:ea typeface="Georgia"/>
                <a:cs typeface="Georgia"/>
              </a:defRPr>
            </a:pPr>
            <a:r>
              <a:rPr sz="9000" b="0">
                <a:solidFill>
                  <a:srgbClr val="157C79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39B83A-FC70-480A-A534-2E7680B7E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C6B73"/>
                </a:solidFill>
                <a:latin typeface="Arial"/>
                <a:ea typeface="Arial"/>
                <a:cs typeface="Arial"/>
              </a:rPr>
              <a:t>THE LAST SURGEON  |  CHAPTER ONE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BA3FBD-4D12-478F-B93B-F635C0E4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C6B7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78349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C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B928D9-5AFB-4BED-B294-B416FFF50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EVIDENCE SORT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CA54E4-6EE9-41DF-874E-1385548F8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295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17242C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7242C"/>
                </a:solidFill>
                <a:latin typeface="Georgia"/>
                <a:ea typeface="Georgia"/>
                <a:cs typeface="Georgia"/>
              </a:rPr>
              <a:t>What Chapter One actually shows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35484B-0D32-4F38-A3A2-13F2F4C1F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428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THE SYSTEM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D072F-C103-4841-996D-28587B233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4476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What works?</a:t>
            </a:r>
          </a:p>
          <a:p xmlns:a="http://schemas.openxmlformats.org/drawingml/2006/main">
            <a:pPr>
              <a:defRPr sz="2325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What improves?</a:t>
            </a:r>
          </a:p>
          <a:p xmlns:a="http://schemas.openxmlformats.org/drawingml/2006/main">
            <a:pPr>
              <a:defRPr sz="2325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What becomes cheaper or safer?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FE22E8-D57F-40A1-A5F5-DCAE10657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47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26A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26A4F"/>
                </a:solidFill>
                <a:latin typeface="Arial"/>
                <a:ea typeface="Arial"/>
                <a:cs typeface="Arial"/>
              </a:rPr>
              <a:t>DAVID AND THE INSTITUTION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45098A-AAE4-43B3-8A2E-BDAE3A5D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4667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What disappears?</a:t>
            </a:r>
          </a:p>
          <a:p xmlns:a="http://schemas.openxmlformats.org/drawingml/2006/main">
            <a:pPr>
              <a:defRPr sz="2325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Who made each decision?</a:t>
            </a:r>
          </a:p>
          <a:p xmlns:a="http://schemas.openxmlformats.org/drawingml/2006/main">
            <a:pPr>
              <a:defRPr sz="2325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What remains legal but impractical?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F191EA-88F6-4906-94C8-800DF6387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95875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Keep technology performance separate from insurance, pricing, staffing, and policy.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57A66C-2060-4CEF-B958-74D9370EC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C6B73"/>
                </a:solidFill>
                <a:latin typeface="Arial"/>
                <a:ea typeface="Arial"/>
                <a:cs typeface="Arial"/>
              </a:rPr>
              <a:t>THE LAST SURGEON  |  CHAPTER ONE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286A6B-4015-41EE-81D9-5C6942665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C6B7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749246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6BDBC9-57FA-4DE6-9266-EFC9808A9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CLOSE READING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5ECC04-4133-4205-B522-8B13EA86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295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17242C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7242C"/>
                </a:solidFill>
                <a:latin typeface="Georgia"/>
                <a:ea typeface="Georgia"/>
                <a:cs typeface="Georgia"/>
              </a:rPr>
              <a:t>Efficiency and absence occupy the same room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4ACD39-096E-4571-B4F2-90C40E07C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The waiting room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1143A7-BB5E-46FD-B13F-60630DF2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193357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195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Which details make it orderly? Which make it empty?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222E59-110B-46AD-9C4E-2B8B7DE92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8607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26A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26A4F"/>
                </a:solidFill>
                <a:latin typeface="Arial"/>
                <a:ea typeface="Arial"/>
                <a:cs typeface="Arial"/>
              </a:rPr>
              <a:t>The malpractice notice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BF7A84-0DB0-4075-8B08-7016816D5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286702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195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Who defines the human surgeon as the riskier choice?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A1D331-063D-42E8-A2FC-E52250D3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195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093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The former team photograph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4AF83D-FD5E-47A7-9715-8A7A1FF28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80047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9463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195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What kind of loss can a metric record, and what kind can it miss?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E48661-D640-483E-8C42-122253E37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5297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26A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26A4F"/>
                </a:solidFill>
                <a:latin typeface="Arial"/>
                <a:ea typeface="Arial"/>
                <a:cs typeface="Arial"/>
              </a:rPr>
              <a:t>The final 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FAF11B-38C4-45CD-9A38-7F29914D6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73392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195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Why end with an action that no one notices?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D73DFA-E820-4C7F-946C-E5D5A2CA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C6B73"/>
                </a:solidFill>
                <a:latin typeface="Arial"/>
                <a:ea typeface="Arial"/>
                <a:cs typeface="Arial"/>
              </a:rPr>
              <a:t>THE LAST SURGEON  |  CHAPTER 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D05444-6A33-48E4-8A2A-48E48E527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C6B73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919007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4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CB7CD7-E775-433C-938B-78E9D57A2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9D7C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9D7C6"/>
                </a:solidFill>
                <a:latin typeface="Arial"/>
                <a:ea typeface="Arial"/>
                <a:cs typeface="Arial"/>
              </a:rPr>
              <a:t>WORK AND IDENTITY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931479-EA70-4169-82CE-5C319050A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295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FBFCF9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FBFCF9"/>
                </a:solidFill>
                <a:latin typeface="Georgia"/>
                <a:ea typeface="Georgia"/>
                <a:cs typeface="Georgia"/>
              </a:rPr>
              <a:t>What has David lost besides income?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A91E17-7DFC-43DC-B0B4-A58AD9237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143125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49D7C6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49D7C6"/>
                </a:solidFill>
                <a:latin typeface="Georgia"/>
                <a:ea typeface="Georgia"/>
                <a:cs typeface="Georgia"/>
              </a:rPr>
              <a:t>Expertise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0DBC1C-B714-4379-A64E-4B6A76436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143125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FBFCF9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FBFCF9"/>
                </a:solidFill>
                <a:latin typeface="Georgia"/>
                <a:ea typeface="Georgia"/>
                <a:cs typeface="Georgia"/>
              </a:rPr>
              <a:t>Purpose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033EEE-48D8-40A8-967A-BFFB95C8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143250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49D7C6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49D7C6"/>
                </a:solidFill>
                <a:latin typeface="Georgia"/>
                <a:ea typeface="Georgia"/>
                <a:cs typeface="Georgia"/>
              </a:rPr>
              <a:t>Colleagues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1A1403-041E-4987-B564-82AC6C082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143250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FBFCF9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FBFCF9"/>
                </a:solidFill>
                <a:latin typeface="Georgia"/>
                <a:ea typeface="Georgia"/>
                <a:cs typeface="Georgia"/>
              </a:rPr>
              <a:t>Status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F53CDB-DF04-4C1C-8424-BBF74A939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143375"/>
            <a:ext cx="1009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0">
                <a:solidFill>
                  <a:srgbClr val="49D7C6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49D7C6"/>
                </a:solidFill>
                <a:latin typeface="Georgia"/>
                <a:ea typeface="Georgia"/>
                <a:cs typeface="Georgia"/>
              </a:rPr>
              <a:t>A future he expected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7F9E61-7467-43AB-853B-FC10E3EF4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334000"/>
            <a:ext cx="857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26A4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6A4F"/>
                </a:solidFill>
                <a:latin typeface="Arial"/>
                <a:ea typeface="Arial"/>
                <a:cs typeface="Arial"/>
              </a:rPr>
              <a:t>Choose two. Find one detail for each.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336189-A381-4588-AE45-0504EEDE1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B8C6CC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8C6CC"/>
                </a:solidFill>
                <a:latin typeface="Arial"/>
                <a:ea typeface="Arial"/>
                <a:cs typeface="Arial"/>
              </a:rPr>
              <a:t>THE LAST SURGEON  |  CHAPTER 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AC3060-DA9B-4B52-ACDD-ED7C00A91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B8C6CC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B8C6CC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388841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C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0B056B-DB04-458D-B371-D442F4A0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RESPONSIBILITY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FCF3E3-D23D-4889-BC9B-B440493D0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295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17242C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7242C"/>
                </a:solidFill>
                <a:latin typeface="Georgia"/>
                <a:ea typeface="Georgia"/>
                <a:cs typeface="Georgia"/>
              </a:rPr>
              <a:t>Who or what causes the human cost?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ACE76A-7936-41CB-AC7A-EA5E02C42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38375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The machines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E9FA1E-C335-4711-A4DE-F2FDDBF5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238375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The insurer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809572-32FE-402F-A455-57D54E1C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238375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The hospital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5B94E1-2F92-4E15-B9D9-E38633F6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The market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FC89EB-D522-4275-8712-E2D39572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1475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David himself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9FB48B-6C7A-40FF-B26F-09FD67D10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95875"/>
            <a:ext cx="933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You may assign responsibility to more than one. Explain the connection.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57C74A-1AB8-4719-9613-23FE8ED2D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C6B73"/>
                </a:solidFill>
                <a:latin typeface="Arial"/>
                <a:ea typeface="Arial"/>
                <a:cs typeface="Arial"/>
              </a:rPr>
              <a:t>THE LAST SURGEON  |  CHAPTER 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453B5A-573A-4AB7-A275-33B2845F4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C6B73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257511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E6805C-75E8-411C-895F-1FF3D7CD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FOUR-CORNER 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F2DB31-7B58-4E7B-AC9E-7696168D3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295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17242C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7242C"/>
                </a:solidFill>
                <a:latin typeface="Georgia"/>
                <a:ea typeface="Georgia"/>
                <a:cs typeface="Georgia"/>
              </a:rPr>
              <a:t>What does Chapter One depict?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FFDD85-3A36-4E23-A807-2854248E5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PROGRESS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61905A-8ADB-4782-B272-6AD22DDA9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180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The benefits outweigh the loss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99D824-295F-415A-8E99-C684FFFE7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333625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26A4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6A4F"/>
                </a:solidFill>
                <a:latin typeface="Arial"/>
                <a:ea typeface="Arial"/>
                <a:cs typeface="Arial"/>
              </a:rPr>
              <a:t>LOSS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FB1441-0756-4B32-92AC-86FB6A2F5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286125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180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The human cost outweighs the benefits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C7B764-CDB5-4869-AD18-CC9D4EFC9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33625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BOTH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DECD9F-157F-45A7-A6CF-2A954B764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286125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180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The contradiction is the point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B066D4-78E2-45E0-A1BF-81967ADDA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333625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26A4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26A4F"/>
                </a:solidFill>
                <a:latin typeface="Arial"/>
                <a:ea typeface="Arial"/>
                <a:cs typeface="Arial"/>
              </a:rPr>
              <a:t>INSUFFICIENT 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BF08BC-E065-43F7-B925-A7224F0C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86125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1800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The chapter does not show enough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15CC6A-35C7-4D0F-A695-9A25C2B04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286375"/>
            <a:ext cx="857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7242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42C"/>
                </a:solidFill>
                <a:latin typeface="Arial"/>
                <a:ea typeface="Arial"/>
                <a:cs typeface="Arial"/>
              </a:rPr>
              <a:t>Choose. Hear one challenge. Revise or defend.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F71194-FFD4-4D6C-AEB9-7A66C144B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C6B73"/>
                </a:solidFill>
                <a:latin typeface="Arial"/>
                <a:ea typeface="Arial"/>
                <a:cs typeface="Arial"/>
              </a:rPr>
              <a:t>THE LAST SURGEON  |  CHAPTER ONE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AB5328-ABC2-4961-B1F6-CE20876CB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C6B73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7044575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C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0FAF0F-3FD8-4A13-BE1D-385A0CBD9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57C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57C79"/>
                </a:solidFill>
                <a:latin typeface="Arial"/>
                <a:ea typeface="Arial"/>
                <a:cs typeface="Arial"/>
              </a:rPr>
              <a:t>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44BE7D-5586-499C-B335-609E5A747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295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17242C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7242C"/>
                </a:solidFill>
                <a:latin typeface="Georgia"/>
                <a:ea typeface="Georgia"/>
                <a:cs typeface="Georgia"/>
              </a:rPr>
              <a:t>Four questions worth staying with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3AE98A-61E3-4E6F-960F-282107E6E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3837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57C79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157C79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E4BB09-63A6-4FA8-8230-203B9F6B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38375"/>
            <a:ext cx="4095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1875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Has anyone explicitly forbidden David from working? Why does that distinction matter?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BBBE69-B616-417C-9A65-441D8B28B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3837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26A4F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F26A4F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A226C9-8D7F-4CAC-BF3C-63A9715E4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238375"/>
            <a:ext cx="4095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1875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Who benefits from the system described in the chapter? Who bears its costs?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A186D5-F146-45CE-8684-47352F61C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48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57C79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157C79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CB9AF4-9A35-4A4E-B500-F7BEFB844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048125"/>
            <a:ext cx="4095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1875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If autonomous surgery is safer and cheaper, what reason remains for choosing a person?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934D9F-144C-4E0F-9E24-3CD06170F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48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26A4F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F26A4F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15F119-82BF-43C8-A42C-EDEB4C39B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048125"/>
            <a:ext cx="4095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2384A"/>
                </a:solidFill>
                <a:latin typeface="Georgia"/>
                <a:ea typeface="Georgia"/>
                <a:cs typeface="Georgia"/>
              </a:defRPr>
            </a:pPr>
            <a:r>
              <a:rPr sz="1875" b="0">
                <a:solidFill>
                  <a:srgbClr val="12384A"/>
                </a:solidFill>
                <a:latin typeface="Georgia"/>
                <a:ea typeface="Georgia"/>
                <a:cs typeface="Georgia"/>
              </a:rPr>
              <a:t>What evidence would make you reconsider your current position?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33AC2B-602A-489D-A5BC-A562529CB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C6B73"/>
                </a:solidFill>
                <a:latin typeface="Arial"/>
                <a:ea typeface="Arial"/>
                <a:cs typeface="Arial"/>
              </a:rPr>
              <a:t>THE LAST SURGEON  |  CHAPTER 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C21E49-D5A3-422D-9B97-673BD4132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C6B7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C6B73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665541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4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1CA050-17E9-4F25-95D5-F15B3677F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9D7C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9D7C6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755769-BF66-4906-A56B-AF63BFC59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295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FBFCF9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FBFCF9"/>
                </a:solidFill>
                <a:latin typeface="Georgia"/>
                <a:ea typeface="Georgia"/>
                <a:cs typeface="Georgia"/>
              </a:rPr>
              <a:t>The most important human cost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24C958-7657-4DCB-92B0-DFAF05977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143125"/>
            <a:ext cx="1000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775" b="0">
                <a:solidFill>
                  <a:srgbClr val="49D7C6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49D7C6"/>
                </a:solidFill>
                <a:latin typeface="Georgia"/>
                <a:ea typeface="Georgia"/>
                <a:cs typeface="Georgia"/>
              </a:rPr>
              <a:t>In 75-100 words, identify the most important human cost in Chapter One and explain who or what causes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682D76-EE6C-4F63-B993-83FDEA114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BFCF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BFCF9"/>
                </a:solidFill>
                <a:latin typeface="Arial"/>
                <a:ea typeface="Arial"/>
                <a:cs typeface="Arial"/>
              </a:rPr>
              <a:t>Use one specific detail from the chapter.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F6088F-43AB-4589-A97F-4930AFC77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048250"/>
            <a:ext cx="742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F26A4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26A4F"/>
                </a:solidFill>
                <a:latin typeface="Arial"/>
                <a:ea typeface="Arial"/>
                <a:cs typeface="Arial"/>
              </a:rPr>
              <a:t>Then revisit your opening profession prediction. Did it survive?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D4984A-DB75-479C-A54F-78145391A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B8C6CC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8C6CC"/>
                </a:solidFill>
                <a:latin typeface="Arial"/>
                <a:ea typeface="Arial"/>
                <a:cs typeface="Arial"/>
              </a:rPr>
              <a:t>THE LAST SURGEON  |  CHAPTER ONE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77A41A-A744-4B8D-A9A3-0B117AEB1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8788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B8C6CC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B8C6CC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1796165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2026-09-11T17:35:00.8200000Z</dcterms:created>
  <dcterms:modified xsi:type="dcterms:W3CDTF">2026-09-11T17:35:00.8200000Z</dcterms:modified>
</coreProperties>
</file>